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57" r:id="rId3"/>
    <p:sldId id="262" r:id="rId4"/>
    <p:sldId id="258" r:id="rId5"/>
    <p:sldId id="261" r:id="rId6"/>
    <p:sldId id="259" r:id="rId7"/>
    <p:sldId id="260" r:id="rId8"/>
    <p:sldId id="263" r:id="rId9"/>
    <p:sldId id="264" r:id="rId10"/>
    <p:sldId id="265" r:id="rId11"/>
    <p:sldId id="268" r:id="rId12"/>
    <p:sldId id="269" r:id="rId13"/>
    <p:sldId id="270" r:id="rId14"/>
    <p:sldId id="266" r:id="rId15"/>
    <p:sldId id="267"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90"/>
    <p:restoredTop sz="94586"/>
  </p:normalViewPr>
  <p:slideViewPr>
    <p:cSldViewPr snapToGrid="0" snapToObjects="1">
      <p:cViewPr varScale="1">
        <p:scale>
          <a:sx n="102" d="100"/>
          <a:sy n="102" d="100"/>
        </p:scale>
        <p:origin x="28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tiff>
</file>

<file path=ppt/media/image3.png>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9/27/17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9/27/17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9/27/17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9/27/17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9/27/17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9/27/17</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9/27/17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9/27/17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9/27/17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9/27/17</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9/27/17</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9/27/17</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Evaluating an Ad’s effectiveness</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66798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74404" y="354207"/>
            <a:ext cx="9740900" cy="6350000"/>
          </a:xfrm>
          <a:prstGeom prst="rect">
            <a:avLst/>
          </a:prstGeom>
        </p:spPr>
      </p:pic>
      <p:pic>
        <p:nvPicPr>
          <p:cNvPr id="6" name="Picture 5"/>
          <p:cNvPicPr>
            <a:picLocks noChangeAspect="1"/>
          </p:cNvPicPr>
          <p:nvPr/>
        </p:nvPicPr>
        <p:blipFill>
          <a:blip r:embed="rId2"/>
          <a:stretch>
            <a:fillRect/>
          </a:stretch>
        </p:blipFill>
        <p:spPr>
          <a:xfrm>
            <a:off x="674404" y="203894"/>
            <a:ext cx="9740900" cy="6350000"/>
          </a:xfrm>
          <a:prstGeom prst="rect">
            <a:avLst/>
          </a:prstGeom>
        </p:spPr>
      </p:pic>
    </p:spTree>
    <p:extLst>
      <p:ext uri="{BB962C8B-B14F-4D97-AF65-F5344CB8AC3E}">
        <p14:creationId xmlns:p14="http://schemas.microsoft.com/office/powerpoint/2010/main" val="802814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Telos</a:t>
            </a:r>
            <a:endParaRPr lang="en-US" dirty="0"/>
          </a:p>
        </p:txBody>
      </p:sp>
      <p:sp>
        <p:nvSpPr>
          <p:cNvPr id="3" name="Content Placeholder 2"/>
          <p:cNvSpPr>
            <a:spLocks noGrp="1"/>
          </p:cNvSpPr>
          <p:nvPr>
            <p:ph idx="1"/>
          </p:nvPr>
        </p:nvSpPr>
        <p:spPr/>
        <p:txBody>
          <a:bodyPr>
            <a:normAutofit/>
          </a:bodyPr>
          <a:lstStyle/>
          <a:p>
            <a:r>
              <a:rPr lang="en-US" sz="2400" dirty="0" smtClean="0"/>
              <a:t>The particular </a:t>
            </a:r>
            <a:r>
              <a:rPr lang="en-US" sz="2400" dirty="0"/>
              <a:t>purpose or attitude of a </a:t>
            </a:r>
            <a:r>
              <a:rPr lang="en-US" sz="2400" dirty="0" smtClean="0"/>
              <a:t>text.</a:t>
            </a:r>
          </a:p>
          <a:p>
            <a:r>
              <a:rPr lang="en-US" sz="2400" dirty="0" smtClean="0"/>
              <a:t>The text’s goal.</a:t>
            </a:r>
          </a:p>
          <a:p>
            <a:r>
              <a:rPr lang="en-US" sz="2400" dirty="0" smtClean="0"/>
              <a:t>An advertisement has two goals:</a:t>
            </a:r>
          </a:p>
          <a:p>
            <a:pPr lvl="1"/>
            <a:r>
              <a:rPr lang="en-US" sz="2200" dirty="0" smtClean="0"/>
              <a:t>Sell a product.</a:t>
            </a:r>
          </a:p>
          <a:p>
            <a:pPr lvl="1"/>
            <a:r>
              <a:rPr lang="en-US" sz="2200" dirty="0" smtClean="0"/>
              <a:t>Spread an ideology.</a:t>
            </a:r>
          </a:p>
        </p:txBody>
      </p:sp>
    </p:spTree>
    <p:extLst>
      <p:ext uri="{BB962C8B-B14F-4D97-AF65-F5344CB8AC3E}">
        <p14:creationId xmlns:p14="http://schemas.microsoft.com/office/powerpoint/2010/main" val="10994510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2974634" y="0"/>
            <a:ext cx="5716640" cy="6858000"/>
          </a:xfrm>
          <a:prstGeom prst="rect">
            <a:avLst/>
          </a:prstGeom>
        </p:spPr>
      </p:pic>
    </p:spTree>
    <p:extLst>
      <p:ext uri="{BB962C8B-B14F-4D97-AF65-F5344CB8AC3E}">
        <p14:creationId xmlns:p14="http://schemas.microsoft.com/office/powerpoint/2010/main" val="1908271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74404" y="203894"/>
            <a:ext cx="9740900" cy="6350000"/>
          </a:xfrm>
          <a:prstGeom prst="rect">
            <a:avLst/>
          </a:prstGeom>
        </p:spPr>
      </p:pic>
    </p:spTree>
    <p:extLst>
      <p:ext uri="{BB962C8B-B14F-4D97-AF65-F5344CB8AC3E}">
        <p14:creationId xmlns:p14="http://schemas.microsoft.com/office/powerpoint/2010/main" val="10385225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Advertisement example</a:t>
            </a:r>
            <a:endParaRPr lang="en-US" dirty="0"/>
          </a:p>
        </p:txBody>
      </p:sp>
      <p:sp>
        <p:nvSpPr>
          <p:cNvPr id="3" name="Content Placeholder 2"/>
          <p:cNvSpPr>
            <a:spLocks noGrp="1"/>
          </p:cNvSpPr>
          <p:nvPr>
            <p:ph idx="1"/>
          </p:nvPr>
        </p:nvSpPr>
        <p:spPr/>
        <p:txBody>
          <a:bodyPr/>
          <a:lstStyle/>
          <a:p>
            <a:r>
              <a:rPr lang="en-US" dirty="0"/>
              <a:t>https://</a:t>
            </a:r>
            <a:r>
              <a:rPr lang="en-US" dirty="0" err="1"/>
              <a:t>www.youtube.com</a:t>
            </a:r>
            <a:r>
              <a:rPr lang="en-US" dirty="0"/>
              <a:t>/</a:t>
            </a:r>
            <a:r>
              <a:rPr lang="en-US" dirty="0" err="1"/>
              <a:t>watch?v</a:t>
            </a:r>
            <a:r>
              <a:rPr lang="en-US" dirty="0"/>
              <a:t>=73P9STckPLw</a:t>
            </a:r>
          </a:p>
        </p:txBody>
      </p:sp>
    </p:spTree>
    <p:extLst>
      <p:ext uri="{BB962C8B-B14F-4D97-AF65-F5344CB8AC3E}">
        <p14:creationId xmlns:p14="http://schemas.microsoft.com/office/powerpoint/2010/main" val="193979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Kairos</a:t>
            </a:r>
            <a:endParaRPr lang="en-US" dirty="0"/>
          </a:p>
        </p:txBody>
      </p:sp>
      <p:sp>
        <p:nvSpPr>
          <p:cNvPr id="3" name="Content Placeholder 2"/>
          <p:cNvSpPr>
            <a:spLocks noGrp="1"/>
          </p:cNvSpPr>
          <p:nvPr>
            <p:ph idx="1"/>
          </p:nvPr>
        </p:nvSpPr>
        <p:spPr/>
        <p:txBody>
          <a:bodyPr/>
          <a:lstStyle/>
          <a:p>
            <a:r>
              <a:rPr lang="en-US" dirty="0" smtClean="0"/>
              <a:t>The recent protests across the US that have occurred in the past year or so, often over alleged police brutality and the failure of bad cops to be adequately punished by the law. </a:t>
            </a:r>
          </a:p>
          <a:p>
            <a:endParaRPr lang="en-US" dirty="0"/>
          </a:p>
        </p:txBody>
      </p:sp>
    </p:spTree>
    <p:extLst>
      <p:ext uri="{BB962C8B-B14F-4D97-AF65-F5344CB8AC3E}">
        <p14:creationId xmlns:p14="http://schemas.microsoft.com/office/powerpoint/2010/main" val="328171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Telos</a:t>
            </a:r>
            <a:endParaRPr lang="en-US" dirty="0"/>
          </a:p>
        </p:txBody>
      </p:sp>
      <p:sp>
        <p:nvSpPr>
          <p:cNvPr id="3" name="Content Placeholder 2"/>
          <p:cNvSpPr>
            <a:spLocks noGrp="1"/>
          </p:cNvSpPr>
          <p:nvPr>
            <p:ph idx="1"/>
          </p:nvPr>
        </p:nvSpPr>
        <p:spPr/>
        <p:txBody>
          <a:bodyPr>
            <a:normAutofit/>
          </a:bodyPr>
          <a:lstStyle/>
          <a:p>
            <a:r>
              <a:rPr lang="en-US" sz="2400" dirty="0"/>
              <a:t>An advertisement has two goals:</a:t>
            </a:r>
          </a:p>
          <a:p>
            <a:pPr lvl="1"/>
            <a:r>
              <a:rPr lang="en-US" sz="2400" dirty="0"/>
              <a:t>Sell a product.</a:t>
            </a:r>
          </a:p>
          <a:p>
            <a:pPr lvl="1"/>
            <a:r>
              <a:rPr lang="en-US" sz="2400" dirty="0"/>
              <a:t>Spread an ideology.</a:t>
            </a:r>
          </a:p>
          <a:p>
            <a:r>
              <a:rPr lang="en-US" sz="2400" dirty="0" smtClean="0"/>
              <a:t>Partial telos of the advertisement: </a:t>
            </a:r>
            <a:r>
              <a:rPr lang="en-US" sz="2400" b="1" dirty="0" smtClean="0"/>
              <a:t>sell Pepsi</a:t>
            </a:r>
            <a:r>
              <a:rPr lang="en-US" sz="2400" dirty="0" smtClean="0"/>
              <a:t>.</a:t>
            </a:r>
            <a:endParaRPr lang="en-US" sz="2400" dirty="0"/>
          </a:p>
        </p:txBody>
      </p:sp>
    </p:spTree>
    <p:extLst>
      <p:ext uri="{BB962C8B-B14F-4D97-AF65-F5344CB8AC3E}">
        <p14:creationId xmlns:p14="http://schemas.microsoft.com/office/powerpoint/2010/main" val="1185503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Ethos</a:t>
            </a:r>
            <a:endParaRPr lang="en-US" dirty="0"/>
          </a:p>
        </p:txBody>
      </p:sp>
      <p:sp>
        <p:nvSpPr>
          <p:cNvPr id="3" name="Content Placeholder 2"/>
          <p:cNvSpPr>
            <a:spLocks noGrp="1"/>
          </p:cNvSpPr>
          <p:nvPr>
            <p:ph idx="1"/>
          </p:nvPr>
        </p:nvSpPr>
        <p:spPr/>
        <p:txBody>
          <a:bodyPr>
            <a:normAutofit/>
          </a:bodyPr>
          <a:lstStyle/>
          <a:p>
            <a:r>
              <a:rPr lang="en-US" sz="2400" dirty="0"/>
              <a:t>Frequently translated as some variation of </a:t>
            </a:r>
            <a:r>
              <a:rPr lang="en-US" sz="2400" b="1" dirty="0"/>
              <a:t>“credibility or trustworthiness.”</a:t>
            </a:r>
          </a:p>
          <a:p>
            <a:r>
              <a:rPr lang="en-US" sz="2400" dirty="0"/>
              <a:t>The “speaker’s” character that is established by speech or discourse</a:t>
            </a:r>
            <a:r>
              <a:rPr lang="en-US" sz="2400" dirty="0" smtClean="0"/>
              <a:t>.</a:t>
            </a:r>
          </a:p>
          <a:p>
            <a:r>
              <a:rPr lang="en-US" sz="2400" dirty="0" smtClean="0"/>
              <a:t>“Appeal to character,” the use of the speaker’s character to convince us.</a:t>
            </a:r>
            <a:endParaRPr lang="en-US" sz="2400" dirty="0"/>
          </a:p>
        </p:txBody>
      </p:sp>
    </p:spTree>
    <p:extLst>
      <p:ext uri="{BB962C8B-B14F-4D97-AF65-F5344CB8AC3E}">
        <p14:creationId xmlns:p14="http://schemas.microsoft.com/office/powerpoint/2010/main" val="1658441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739224"/>
            <a:ext cx="7729728" cy="1188720"/>
          </a:xfrm>
        </p:spPr>
        <p:txBody>
          <a:bodyPr/>
          <a:lstStyle/>
          <a:p>
            <a:r>
              <a:rPr lang="en-US" dirty="0" smtClean="0"/>
              <a:t>Ethos?</a:t>
            </a:r>
            <a:endParaRPr lang="en-US" dirty="0"/>
          </a:p>
        </p:txBody>
      </p:sp>
      <p:pic>
        <p:nvPicPr>
          <p:cNvPr id="4" name="Content Placeholder 3"/>
          <p:cNvPicPr>
            <a:picLocks noGrp="1" noChangeAspect="1"/>
          </p:cNvPicPr>
          <p:nvPr>
            <p:ph idx="1"/>
          </p:nvPr>
        </p:nvPicPr>
        <p:blipFill>
          <a:blip r:embed="rId2"/>
          <a:stretch>
            <a:fillRect/>
          </a:stretch>
        </p:blipFill>
        <p:spPr>
          <a:xfrm>
            <a:off x="3225590" y="2275170"/>
            <a:ext cx="5740819" cy="3925214"/>
          </a:xfrm>
          <a:prstGeom prst="rect">
            <a:avLst/>
          </a:prstGeom>
        </p:spPr>
      </p:pic>
    </p:spTree>
    <p:extLst>
      <p:ext uri="{BB962C8B-B14F-4D97-AF65-F5344CB8AC3E}">
        <p14:creationId xmlns:p14="http://schemas.microsoft.com/office/powerpoint/2010/main" val="1030448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Pathos</a:t>
            </a:r>
          </a:p>
        </p:txBody>
      </p:sp>
      <p:sp>
        <p:nvSpPr>
          <p:cNvPr id="3" name="Content Placeholder 2"/>
          <p:cNvSpPr>
            <a:spLocks noGrp="1"/>
          </p:cNvSpPr>
          <p:nvPr>
            <p:ph idx="1"/>
          </p:nvPr>
        </p:nvSpPr>
        <p:spPr/>
        <p:txBody>
          <a:bodyPr/>
          <a:lstStyle/>
          <a:p>
            <a:r>
              <a:rPr lang="en-US" sz="2400" dirty="0"/>
              <a:t>The elements of a </a:t>
            </a:r>
            <a:r>
              <a:rPr lang="en-US" sz="2400" dirty="0" smtClean="0"/>
              <a:t>“speech” </a:t>
            </a:r>
            <a:r>
              <a:rPr lang="en-US" sz="2400" dirty="0"/>
              <a:t>that appeal to any of an audience’s sensibilities. </a:t>
            </a:r>
            <a:endParaRPr lang="en-US" sz="2400" dirty="0" smtClean="0"/>
          </a:p>
          <a:p>
            <a:r>
              <a:rPr lang="en-US" sz="2400" dirty="0" smtClean="0"/>
              <a:t>“Appeal to emotion,” the use of emotion to convince us.</a:t>
            </a:r>
            <a:endParaRPr lang="en-US" sz="2400" dirty="0"/>
          </a:p>
          <a:p>
            <a:endParaRPr lang="en-US" dirty="0"/>
          </a:p>
        </p:txBody>
      </p:sp>
    </p:spTree>
    <p:extLst>
      <p:ext uri="{BB962C8B-B14F-4D97-AF65-F5344CB8AC3E}">
        <p14:creationId xmlns:p14="http://schemas.microsoft.com/office/powerpoint/2010/main" val="1243044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12922"/>
            <a:ext cx="7729728" cy="1188720"/>
          </a:xfrm>
        </p:spPr>
        <p:txBody>
          <a:bodyPr/>
          <a:lstStyle/>
          <a:p>
            <a:r>
              <a:rPr lang="en-US" smtClean="0"/>
              <a:t>Global Warming</a:t>
            </a:r>
            <a:endParaRPr lang="en-US" dirty="0"/>
          </a:p>
        </p:txBody>
      </p:sp>
      <p:sp>
        <p:nvSpPr>
          <p:cNvPr id="3" name="Content Placeholder 2"/>
          <p:cNvSpPr>
            <a:spLocks noGrp="1"/>
          </p:cNvSpPr>
          <p:nvPr>
            <p:ph idx="1"/>
          </p:nvPr>
        </p:nvSpPr>
        <p:spPr/>
        <p:txBody>
          <a:bodyPr/>
          <a:lstStyle/>
          <a:p>
            <a:endParaRPr lang="en-US" dirty="0"/>
          </a:p>
        </p:txBody>
      </p:sp>
      <p:pic>
        <p:nvPicPr>
          <p:cNvPr id="5" name="Picture 4"/>
          <p:cNvPicPr>
            <a:picLocks noChangeAspect="1"/>
          </p:cNvPicPr>
          <p:nvPr/>
        </p:nvPicPr>
        <p:blipFill>
          <a:blip r:embed="rId2"/>
          <a:stretch>
            <a:fillRect/>
          </a:stretch>
        </p:blipFill>
        <p:spPr>
          <a:xfrm>
            <a:off x="951978" y="1453020"/>
            <a:ext cx="9753020" cy="5404980"/>
          </a:xfrm>
          <a:prstGeom prst="rect">
            <a:avLst/>
          </a:prstGeom>
        </p:spPr>
      </p:pic>
    </p:spTree>
    <p:extLst>
      <p:ext uri="{BB962C8B-B14F-4D97-AF65-F5344CB8AC3E}">
        <p14:creationId xmlns:p14="http://schemas.microsoft.com/office/powerpoint/2010/main" val="492181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Logos</a:t>
            </a:r>
            <a:endParaRPr lang="en-US" dirty="0"/>
          </a:p>
        </p:txBody>
      </p:sp>
      <p:sp>
        <p:nvSpPr>
          <p:cNvPr id="3" name="Content Placeholder 2"/>
          <p:cNvSpPr>
            <a:spLocks noGrp="1"/>
          </p:cNvSpPr>
          <p:nvPr>
            <p:ph idx="1"/>
          </p:nvPr>
        </p:nvSpPr>
        <p:spPr/>
        <p:txBody>
          <a:bodyPr/>
          <a:lstStyle/>
          <a:p>
            <a:r>
              <a:rPr lang="en-US" sz="2400" dirty="0" smtClean="0"/>
              <a:t>How </a:t>
            </a:r>
            <a:r>
              <a:rPr lang="en-US" sz="2400" dirty="0"/>
              <a:t>strong the logic or reasoning of the </a:t>
            </a:r>
            <a:r>
              <a:rPr lang="en-US" sz="2400" dirty="0" smtClean="0"/>
              <a:t>“text” is.</a:t>
            </a:r>
          </a:p>
          <a:p>
            <a:r>
              <a:rPr lang="en-US" sz="2400" dirty="0" smtClean="0"/>
              <a:t>Appeal to logic; attempting to convince us through reason, facts, numbers, etc.</a:t>
            </a:r>
            <a:r>
              <a:rPr lang="en-US" dirty="0"/>
              <a:t/>
            </a:r>
            <a:br>
              <a:rPr lang="en-US" dirty="0"/>
            </a:br>
            <a:endParaRPr lang="en-US" dirty="0"/>
          </a:p>
        </p:txBody>
      </p:sp>
    </p:spTree>
    <p:extLst>
      <p:ext uri="{BB962C8B-B14F-4D97-AF65-F5344CB8AC3E}">
        <p14:creationId xmlns:p14="http://schemas.microsoft.com/office/powerpoint/2010/main" val="1129775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18610" y="438599"/>
            <a:ext cx="7729728" cy="1188720"/>
          </a:xfrm>
        </p:spPr>
        <p:txBody>
          <a:bodyPr/>
          <a:lstStyle/>
          <a:p>
            <a:r>
              <a:rPr lang="en-US" dirty="0" smtClean="0"/>
              <a:t>Global Warming</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0729" y="1926228"/>
            <a:ext cx="5250549" cy="4377843"/>
          </a:xfrm>
        </p:spPr>
      </p:pic>
      <p:pic>
        <p:nvPicPr>
          <p:cNvPr id="5" name="Picture 4"/>
          <p:cNvPicPr>
            <a:picLocks noChangeAspect="1"/>
          </p:cNvPicPr>
          <p:nvPr/>
        </p:nvPicPr>
        <p:blipFill>
          <a:blip r:embed="rId3"/>
          <a:stretch>
            <a:fillRect/>
          </a:stretch>
        </p:blipFill>
        <p:spPr>
          <a:xfrm>
            <a:off x="5862181" y="1926227"/>
            <a:ext cx="5022937" cy="4377843"/>
          </a:xfrm>
          <a:prstGeom prst="rect">
            <a:avLst/>
          </a:prstGeom>
        </p:spPr>
      </p:pic>
    </p:spTree>
    <p:extLst>
      <p:ext uri="{BB962C8B-B14F-4D97-AF65-F5344CB8AC3E}">
        <p14:creationId xmlns:p14="http://schemas.microsoft.com/office/powerpoint/2010/main" val="3568198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Kairos</a:t>
            </a:r>
            <a:endParaRPr lang="en-US" dirty="0"/>
          </a:p>
        </p:txBody>
      </p:sp>
      <p:sp>
        <p:nvSpPr>
          <p:cNvPr id="3" name="Content Placeholder 2"/>
          <p:cNvSpPr>
            <a:spLocks noGrp="1"/>
          </p:cNvSpPr>
          <p:nvPr>
            <p:ph idx="1"/>
          </p:nvPr>
        </p:nvSpPr>
        <p:spPr>
          <a:xfrm>
            <a:off x="2231136" y="2638044"/>
            <a:ext cx="7729728" cy="3612444"/>
          </a:xfrm>
        </p:spPr>
        <p:txBody>
          <a:bodyPr>
            <a:normAutofit lnSpcReduction="10000"/>
          </a:bodyPr>
          <a:lstStyle/>
          <a:p>
            <a:r>
              <a:rPr lang="en-US" sz="2200" dirty="0" smtClean="0"/>
              <a:t>The particular </a:t>
            </a:r>
            <a:r>
              <a:rPr lang="en-US" sz="2200" b="1" dirty="0"/>
              <a:t>setting</a:t>
            </a:r>
            <a:r>
              <a:rPr lang="en-US" sz="2200" dirty="0"/>
              <a:t>, </a:t>
            </a:r>
            <a:r>
              <a:rPr lang="en-US" sz="2200" b="1" dirty="0"/>
              <a:t>time</a:t>
            </a:r>
            <a:r>
              <a:rPr lang="en-US" sz="2200" dirty="0"/>
              <a:t>, and </a:t>
            </a:r>
            <a:r>
              <a:rPr lang="en-US" sz="2200" b="1" dirty="0"/>
              <a:t>place</a:t>
            </a:r>
            <a:r>
              <a:rPr lang="en-US" sz="2200" dirty="0"/>
              <a:t> that a </a:t>
            </a:r>
            <a:r>
              <a:rPr lang="en-US" sz="2200" dirty="0" smtClean="0"/>
              <a:t>text occurs in. </a:t>
            </a:r>
            <a:endParaRPr lang="en-US" sz="2200" dirty="0"/>
          </a:p>
          <a:p>
            <a:r>
              <a:rPr lang="en-US" sz="2200" dirty="0" smtClean="0"/>
              <a:t>The particular </a:t>
            </a:r>
            <a:r>
              <a:rPr lang="en-US" sz="2200" b="1" dirty="0" smtClean="0"/>
              <a:t>setting</a:t>
            </a:r>
            <a:r>
              <a:rPr lang="en-US" sz="2200" dirty="0" smtClean="0"/>
              <a:t>, </a:t>
            </a:r>
            <a:r>
              <a:rPr lang="en-US" sz="2200" b="1" dirty="0" smtClean="0"/>
              <a:t>time</a:t>
            </a:r>
            <a:r>
              <a:rPr lang="en-US" sz="2200" dirty="0" smtClean="0"/>
              <a:t>, and </a:t>
            </a:r>
            <a:r>
              <a:rPr lang="en-US" sz="2200" b="1" dirty="0" smtClean="0"/>
              <a:t>place </a:t>
            </a:r>
            <a:r>
              <a:rPr lang="en-US" sz="2200" dirty="0" smtClean="0"/>
              <a:t>that a text refers to.</a:t>
            </a:r>
          </a:p>
          <a:p>
            <a:r>
              <a:rPr lang="en-US" sz="2200" dirty="0" smtClean="0"/>
              <a:t>Cultural setting, historical setting, political setting, etc.</a:t>
            </a:r>
          </a:p>
          <a:p>
            <a:r>
              <a:rPr lang="en-US" sz="2200" b="1" dirty="0" smtClean="0"/>
              <a:t>“Context”</a:t>
            </a:r>
          </a:p>
          <a:p>
            <a:r>
              <a:rPr lang="en-US" sz="2200" dirty="0" smtClean="0"/>
              <a:t>A text has effective </a:t>
            </a:r>
            <a:r>
              <a:rPr lang="en-US" sz="2200" dirty="0" err="1" smtClean="0"/>
              <a:t>kairos</a:t>
            </a:r>
            <a:r>
              <a:rPr lang="en-US" sz="2200" dirty="0" smtClean="0"/>
              <a:t> when it is written ‘at the right time’</a:t>
            </a:r>
          </a:p>
          <a:p>
            <a:r>
              <a:rPr lang="en-US" sz="2200" dirty="0" smtClean="0"/>
              <a:t>A text has ineffective </a:t>
            </a:r>
            <a:r>
              <a:rPr lang="en-US" sz="2200" dirty="0" err="1" smtClean="0"/>
              <a:t>kairos</a:t>
            </a:r>
            <a:r>
              <a:rPr lang="en-US" sz="2200" dirty="0" smtClean="0"/>
              <a:t> when it is written ‘at the wrong time.’</a:t>
            </a:r>
          </a:p>
          <a:p>
            <a:pPr lvl="1"/>
            <a:r>
              <a:rPr lang="en-US" sz="2200" dirty="0" smtClean="0"/>
              <a:t>“TOO SOON!” </a:t>
            </a:r>
            <a:r>
              <a:rPr lang="en-US" sz="2000" dirty="0"/>
              <a:t/>
            </a:r>
            <a:br>
              <a:rPr lang="en-US" sz="2000" dirty="0"/>
            </a:br>
            <a:endParaRPr lang="en-US" sz="2000" dirty="0"/>
          </a:p>
        </p:txBody>
      </p:sp>
    </p:spTree>
    <p:extLst>
      <p:ext uri="{BB962C8B-B14F-4D97-AF65-F5344CB8AC3E}">
        <p14:creationId xmlns:p14="http://schemas.microsoft.com/office/powerpoint/2010/main" val="1965218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
            </a:r>
            <a:br>
              <a:rPr lang="en-US" dirty="0"/>
            </a:br>
            <a:endParaRPr lang="en-US" dirty="0"/>
          </a:p>
        </p:txBody>
      </p:sp>
      <p:pic>
        <p:nvPicPr>
          <p:cNvPr id="4" name="Picture 3"/>
          <p:cNvPicPr>
            <a:picLocks noChangeAspect="1"/>
          </p:cNvPicPr>
          <p:nvPr/>
        </p:nvPicPr>
        <p:blipFill>
          <a:blip r:embed="rId2"/>
          <a:stretch>
            <a:fillRect/>
          </a:stretch>
        </p:blipFill>
        <p:spPr>
          <a:xfrm>
            <a:off x="2821400" y="0"/>
            <a:ext cx="5121234" cy="6858000"/>
          </a:xfrm>
          <a:prstGeom prst="rect">
            <a:avLst/>
          </a:prstGeom>
        </p:spPr>
      </p:pic>
    </p:spTree>
    <p:extLst>
      <p:ext uri="{BB962C8B-B14F-4D97-AF65-F5344CB8AC3E}">
        <p14:creationId xmlns:p14="http://schemas.microsoft.com/office/powerpoint/2010/main" val="375710943"/>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77</TotalTime>
  <Words>268</Words>
  <Application>Microsoft Macintosh PowerPoint</Application>
  <PresentationFormat>Widescreen</PresentationFormat>
  <Paragraphs>38</Paragraphs>
  <Slides>16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Gill Sans MT</vt:lpstr>
      <vt:lpstr>Arial</vt:lpstr>
      <vt:lpstr>Parcel</vt:lpstr>
      <vt:lpstr>Evaluating an Ad’s effectiveness</vt:lpstr>
      <vt:lpstr>Ethos</vt:lpstr>
      <vt:lpstr>Ethos?</vt:lpstr>
      <vt:lpstr>Pathos</vt:lpstr>
      <vt:lpstr>Global Warming</vt:lpstr>
      <vt:lpstr>Logos</vt:lpstr>
      <vt:lpstr>Global Warming</vt:lpstr>
      <vt:lpstr>Kairos</vt:lpstr>
      <vt:lpstr>PowerPoint Presentation</vt:lpstr>
      <vt:lpstr>PowerPoint Presentation</vt:lpstr>
      <vt:lpstr>Telos</vt:lpstr>
      <vt:lpstr>PowerPoint Presentation</vt:lpstr>
      <vt:lpstr>PowerPoint Presentation</vt:lpstr>
      <vt:lpstr>Advertisement example</vt:lpstr>
      <vt:lpstr>Kairos</vt:lpstr>
      <vt:lpstr>Telos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Ethos and the rest of them</dc:title>
  <dc:creator>samuelortiz</dc:creator>
  <cp:lastModifiedBy>samuelortiz</cp:lastModifiedBy>
  <cp:revision>10</cp:revision>
  <dcterms:created xsi:type="dcterms:W3CDTF">2017-09-27T17:03:49Z</dcterms:created>
  <dcterms:modified xsi:type="dcterms:W3CDTF">2017-09-27T18:21:21Z</dcterms:modified>
</cp:coreProperties>
</file>

<file path=docProps/thumbnail.jpeg>
</file>